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59" r:id="rId6"/>
    <p:sldId id="495" r:id="rId7"/>
    <p:sldId id="540" r:id="rId9"/>
    <p:sldId id="494" r:id="rId10"/>
    <p:sldId id="543" r:id="rId11"/>
    <p:sldId id="548" r:id="rId12"/>
    <p:sldId id="545" r:id="rId13"/>
    <p:sldId id="549" r:id="rId14"/>
    <p:sldId id="547" r:id="rId15"/>
    <p:sldId id="499" r:id="rId16"/>
    <p:sldId id="492" r:id="rId17"/>
    <p:sldId id="491" r:id="rId18"/>
    <p:sldId id="538" r:id="rId19"/>
    <p:sldId id="550" r:id="rId20"/>
    <p:sldId id="519" r:id="rId21"/>
    <p:sldId id="537" r:id="rId22"/>
    <p:sldId id="513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00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7821A-100E-4965-9E10-53C2EC7D44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4326A-26B9-4C15-9F24-684CB310C3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4CC8-80CA-4952-873B-B90AFBB50FB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4E60-635E-4E13-8D82-A39430DAB0E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03C8-0911-47CA-B5E2-B3906C8A84A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0330283" y="6529705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1219200"/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B491-F125-4D81-8C98-61C6C51FA30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005F-A24C-42F9-9BF0-25098C4588A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465BC-A300-42AE-8558-568B763D02D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68002-C763-4DF7-95ED-8B866BE4A07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4F6C-55F4-4777-963D-798C8AE4F1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F21C-9FEC-4B55-A8F6-C068DD38E4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F256-3E5B-45FD-93C3-34F1247DF4C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A6458-0DEF-434E-94B6-F60BDE3954B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DC6C1-F302-4436-8113-19B51CEF8A7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B4473-E3CC-40DB-A77B-8A1A919B8C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13.xml"/><Relationship Id="rId21" Type="http://schemas.openxmlformats.org/officeDocument/2006/relationships/image" Target="../media/image17.png"/><Relationship Id="rId20" Type="http://schemas.openxmlformats.org/officeDocument/2006/relationships/image" Target="../media/image16.png"/><Relationship Id="rId2" Type="http://schemas.openxmlformats.org/officeDocument/2006/relationships/image" Target="../media/image7.png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0" Type="http://schemas.openxmlformats.org/officeDocument/2006/relationships/notesSlide" Target="../notesSlides/notesSlide7.xml"/><Relationship Id="rId2" Type="http://schemas.openxmlformats.org/officeDocument/2006/relationships/image" Target="../media/image7.png"/><Relationship Id="rId19" Type="http://schemas.openxmlformats.org/officeDocument/2006/relationships/slideLayout" Target="../slideLayouts/slideLayout13.xml"/><Relationship Id="rId18" Type="http://schemas.openxmlformats.org/officeDocument/2006/relationships/image" Target="../media/image18.png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svg"/><Relationship Id="rId8" Type="http://schemas.openxmlformats.org/officeDocument/2006/relationships/image" Target="../media/image25.png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1.xml"/><Relationship Id="rId12" Type="http://schemas.microsoft.com/office/2007/relationships/hdphoto" Target="../media/image3.wdp"/><Relationship Id="rId11" Type="http://schemas.openxmlformats.org/officeDocument/2006/relationships/image" Target="../media/image2.png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8.png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13.xml"/><Relationship Id="rId20" Type="http://schemas.openxmlformats.org/officeDocument/2006/relationships/image" Target="../media/image14.png"/><Relationship Id="rId2" Type="http://schemas.openxmlformats.org/officeDocument/2006/relationships/image" Target="../media/image7.png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13.xml"/><Relationship Id="rId20" Type="http://schemas.openxmlformats.org/officeDocument/2006/relationships/image" Target="../media/image15.png"/><Relationship Id="rId2" Type="http://schemas.openxmlformats.org/officeDocument/2006/relationships/image" Target="../media/image7.png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-1"/>
            <a:ext cx="12191999" cy="391114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86110" y="4355400"/>
            <a:ext cx="11011107" cy="2093589"/>
            <a:chOff x="492619" y="4103975"/>
            <a:chExt cx="11011107" cy="2093589"/>
          </a:xfrm>
        </p:grpSpPr>
        <p:sp>
          <p:nvSpPr>
            <p:cNvPr id="6" name="文本占位符 3"/>
            <p:cNvSpPr txBox="1"/>
            <p:nvPr/>
          </p:nvSpPr>
          <p:spPr>
            <a:xfrm>
              <a:off x="492619" y="4103975"/>
              <a:ext cx="11011107" cy="923301"/>
            </a:xfrm>
            <a:prstGeom prst="rect">
              <a:avLst/>
            </a:prstGeom>
            <a:noFill/>
          </p:spPr>
          <p:txBody>
            <a:bodyPr vert="horz" wrap="square" lIns="91413" tIns="45706" rIns="91413" bIns="45706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6000" b="1" kern="1200" dirty="0" smtClean="0">
                  <a:solidFill>
                    <a:srgbClr val="0C98F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dirty="0">
                  <a:solidFill>
                    <a:srgbClr val="990100"/>
                  </a:solidFill>
                </a:rPr>
                <a:t>“</a:t>
              </a: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AI+</a:t>
              </a: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经济”创研课中期汇报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67775" y="5243876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指导老师：祁琦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80300" y="524248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助教：赵沐阳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092599" y="5254520"/>
              <a:ext cx="678751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：刘嘉俊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组员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：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左宇钒、叶栩言、黄宜君、陈庆笠、钟梓洋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468268" y="5304688"/>
              <a:ext cx="0" cy="247707"/>
            </a:xfrm>
            <a:prstGeom prst="line">
              <a:avLst/>
            </a:prstGeom>
            <a:noFill/>
            <a:ln w="28575" cap="flat" cmpd="sng" algn="ctr">
              <a:solidFill>
                <a:srgbClr val="990100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>
            <a:xfrm>
              <a:off x="4037928" y="5301693"/>
              <a:ext cx="0" cy="247707"/>
            </a:xfrm>
            <a:prstGeom prst="line">
              <a:avLst/>
            </a:prstGeom>
            <a:noFill/>
            <a:ln w="28575" cap="flat" cmpd="sng" algn="ctr">
              <a:solidFill>
                <a:srgbClr val="990100"/>
              </a:solidFill>
              <a:prstDash val="solid"/>
              <a:miter lim="800000"/>
            </a:ln>
            <a:effectLst/>
          </p:spPr>
        </p:cxnSp>
        <p:grpSp>
          <p:nvGrpSpPr>
            <p:cNvPr id="13" name="组合 12"/>
            <p:cNvGrpSpPr/>
            <p:nvPr/>
          </p:nvGrpSpPr>
          <p:grpSpPr>
            <a:xfrm>
              <a:off x="803886" y="5882180"/>
              <a:ext cx="2327189" cy="302454"/>
              <a:chOff x="928986" y="5787191"/>
              <a:chExt cx="2327189" cy="302454"/>
            </a:xfrm>
          </p:grpSpPr>
          <p:sp>
            <p:nvSpPr>
              <p:cNvPr id="14" name="文本框 22"/>
              <p:cNvSpPr txBox="1"/>
              <p:nvPr/>
            </p:nvSpPr>
            <p:spPr>
              <a:xfrm>
                <a:off x="1209824" y="5787191"/>
                <a:ext cx="2046351" cy="302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汇报人：刘嘉俊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speaker-giving-a-lecture-on-a-stand_33708"/>
              <p:cNvSpPr/>
              <p:nvPr/>
            </p:nvSpPr>
            <p:spPr bwMode="auto">
              <a:xfrm>
                <a:off x="928986" y="5797246"/>
                <a:ext cx="280838" cy="280413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rgbClr val="990100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245530" y="5889771"/>
              <a:ext cx="2614440" cy="307793"/>
              <a:chOff x="3335683" y="5802597"/>
              <a:chExt cx="2614440" cy="307793"/>
            </a:xfrm>
          </p:grpSpPr>
          <p:sp>
            <p:nvSpPr>
              <p:cNvPr id="17" name="文本框 27"/>
              <p:cNvSpPr txBox="1"/>
              <p:nvPr/>
            </p:nvSpPr>
            <p:spPr>
              <a:xfrm>
                <a:off x="3616521" y="5802597"/>
                <a:ext cx="2333602" cy="30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时间：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Arial" panose="020B0604020202020204" pitchFamily="34" charset="0"/>
                  </a:rPr>
                  <a:t>2025-07-10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wall-clock_68132"/>
              <p:cNvSpPr/>
              <p:nvPr/>
            </p:nvSpPr>
            <p:spPr bwMode="auto">
              <a:xfrm>
                <a:off x="3335683" y="5808689"/>
                <a:ext cx="280838" cy="280413"/>
              </a:xfrm>
              <a:custGeom>
                <a:avLst/>
                <a:gdLst>
                  <a:gd name="connsiteX0" fmla="*/ 169739 w 605522"/>
                  <a:gd name="connsiteY0" fmla="*/ 214306 h 604605"/>
                  <a:gd name="connsiteX1" fmla="*/ 184976 w 605522"/>
                  <a:gd name="connsiteY1" fmla="*/ 216005 h 604605"/>
                  <a:gd name="connsiteX2" fmla="*/ 287155 w 605522"/>
                  <a:gd name="connsiteY2" fmla="*/ 272658 h 604605"/>
                  <a:gd name="connsiteX3" fmla="*/ 302691 w 605522"/>
                  <a:gd name="connsiteY3" fmla="*/ 268841 h 604605"/>
                  <a:gd name="connsiteX4" fmla="*/ 318346 w 605522"/>
                  <a:gd name="connsiteY4" fmla="*/ 272658 h 604605"/>
                  <a:gd name="connsiteX5" fmla="*/ 420524 w 605522"/>
                  <a:gd name="connsiteY5" fmla="*/ 216005 h 604605"/>
                  <a:gd name="connsiteX6" fmla="*/ 447652 w 605522"/>
                  <a:gd name="connsiteY6" fmla="*/ 223877 h 604605"/>
                  <a:gd name="connsiteX7" fmla="*/ 439884 w 605522"/>
                  <a:gd name="connsiteY7" fmla="*/ 250951 h 604605"/>
                  <a:gd name="connsiteX8" fmla="*/ 335674 w 605522"/>
                  <a:gd name="connsiteY8" fmla="*/ 308677 h 604605"/>
                  <a:gd name="connsiteX9" fmla="*/ 302691 w 605522"/>
                  <a:gd name="connsiteY9" fmla="*/ 335751 h 604605"/>
                  <a:gd name="connsiteX10" fmla="*/ 269826 w 605522"/>
                  <a:gd name="connsiteY10" fmla="*/ 308677 h 604605"/>
                  <a:gd name="connsiteX11" fmla="*/ 165497 w 605522"/>
                  <a:gd name="connsiteY11" fmla="*/ 250951 h 604605"/>
                  <a:gd name="connsiteX12" fmla="*/ 157729 w 605522"/>
                  <a:gd name="connsiteY12" fmla="*/ 223877 h 604605"/>
                  <a:gd name="connsiteX13" fmla="*/ 169739 w 605522"/>
                  <a:gd name="connsiteY13" fmla="*/ 214306 h 604605"/>
                  <a:gd name="connsiteX14" fmla="*/ 286807 w 605522"/>
                  <a:gd name="connsiteY14" fmla="*/ 64195 h 604605"/>
                  <a:gd name="connsiteX15" fmla="*/ 190010 w 605522"/>
                  <a:gd name="connsiteY15" fmla="*/ 91878 h 604605"/>
                  <a:gd name="connsiteX16" fmla="*/ 203036 w 605522"/>
                  <a:gd name="connsiteY16" fmla="*/ 114311 h 604605"/>
                  <a:gd name="connsiteX17" fmla="*/ 203872 w 605522"/>
                  <a:gd name="connsiteY17" fmla="*/ 120754 h 604605"/>
                  <a:gd name="connsiteX18" fmla="*/ 200048 w 605522"/>
                  <a:gd name="connsiteY18" fmla="*/ 125885 h 604605"/>
                  <a:gd name="connsiteX19" fmla="*/ 191564 w 605522"/>
                  <a:gd name="connsiteY19" fmla="*/ 125885 h 604605"/>
                  <a:gd name="connsiteX20" fmla="*/ 188456 w 605522"/>
                  <a:gd name="connsiteY20" fmla="*/ 122782 h 604605"/>
                  <a:gd name="connsiteX21" fmla="*/ 175431 w 605522"/>
                  <a:gd name="connsiteY21" fmla="*/ 100469 h 604605"/>
                  <a:gd name="connsiteX22" fmla="*/ 104207 w 605522"/>
                  <a:gd name="connsiteY22" fmla="*/ 169557 h 604605"/>
                  <a:gd name="connsiteX23" fmla="*/ 131692 w 605522"/>
                  <a:gd name="connsiteY23" fmla="*/ 185307 h 604605"/>
                  <a:gd name="connsiteX24" fmla="*/ 137428 w 605522"/>
                  <a:gd name="connsiteY24" fmla="*/ 207024 h 604605"/>
                  <a:gd name="connsiteX25" fmla="*/ 123686 w 605522"/>
                  <a:gd name="connsiteY25" fmla="*/ 215018 h 604605"/>
                  <a:gd name="connsiteX26" fmla="*/ 115679 w 605522"/>
                  <a:gd name="connsiteY26" fmla="*/ 212871 h 604605"/>
                  <a:gd name="connsiteX27" fmla="*/ 88313 w 605522"/>
                  <a:gd name="connsiteY27" fmla="*/ 197001 h 604605"/>
                  <a:gd name="connsiteX28" fmla="*/ 63815 w 605522"/>
                  <a:gd name="connsiteY28" fmla="*/ 294606 h 604605"/>
                  <a:gd name="connsiteX29" fmla="*/ 89866 w 605522"/>
                  <a:gd name="connsiteY29" fmla="*/ 294487 h 604605"/>
                  <a:gd name="connsiteX30" fmla="*/ 98351 w 605522"/>
                  <a:gd name="connsiteY30" fmla="*/ 302959 h 604605"/>
                  <a:gd name="connsiteX31" fmla="*/ 95841 w 605522"/>
                  <a:gd name="connsiteY31" fmla="*/ 308925 h 604605"/>
                  <a:gd name="connsiteX32" fmla="*/ 89986 w 605522"/>
                  <a:gd name="connsiteY32" fmla="*/ 311311 h 604605"/>
                  <a:gd name="connsiteX33" fmla="*/ 63934 w 605522"/>
                  <a:gd name="connsiteY33" fmla="*/ 311431 h 604605"/>
                  <a:gd name="connsiteX34" fmla="*/ 88313 w 605522"/>
                  <a:gd name="connsiteY34" fmla="*/ 407604 h 604605"/>
                  <a:gd name="connsiteX35" fmla="*/ 115679 w 605522"/>
                  <a:gd name="connsiteY35" fmla="*/ 391734 h 604605"/>
                  <a:gd name="connsiteX36" fmla="*/ 137428 w 605522"/>
                  <a:gd name="connsiteY36" fmla="*/ 397581 h 604605"/>
                  <a:gd name="connsiteX37" fmla="*/ 131692 w 605522"/>
                  <a:gd name="connsiteY37" fmla="*/ 419298 h 604605"/>
                  <a:gd name="connsiteX38" fmla="*/ 104207 w 605522"/>
                  <a:gd name="connsiteY38" fmla="*/ 435048 h 604605"/>
                  <a:gd name="connsiteX39" fmla="*/ 176626 w 605522"/>
                  <a:gd name="connsiteY39" fmla="*/ 504971 h 604605"/>
                  <a:gd name="connsiteX40" fmla="*/ 189532 w 605522"/>
                  <a:gd name="connsiteY40" fmla="*/ 482419 h 604605"/>
                  <a:gd name="connsiteX41" fmla="*/ 196941 w 605522"/>
                  <a:gd name="connsiteY41" fmla="*/ 478243 h 604605"/>
                  <a:gd name="connsiteX42" fmla="*/ 201124 w 605522"/>
                  <a:gd name="connsiteY42" fmla="*/ 479317 h 604605"/>
                  <a:gd name="connsiteX43" fmla="*/ 205067 w 605522"/>
                  <a:gd name="connsiteY43" fmla="*/ 484448 h 604605"/>
                  <a:gd name="connsiteX44" fmla="*/ 204231 w 605522"/>
                  <a:gd name="connsiteY44" fmla="*/ 490772 h 604605"/>
                  <a:gd name="connsiteX45" fmla="*/ 191325 w 605522"/>
                  <a:gd name="connsiteY45" fmla="*/ 513324 h 604605"/>
                  <a:gd name="connsiteX46" fmla="*/ 286807 w 605522"/>
                  <a:gd name="connsiteY46" fmla="*/ 540410 h 604605"/>
                  <a:gd name="connsiteX47" fmla="*/ 286807 w 605522"/>
                  <a:gd name="connsiteY47" fmla="*/ 508789 h 604605"/>
                  <a:gd name="connsiteX48" fmla="*/ 302701 w 605522"/>
                  <a:gd name="connsiteY48" fmla="*/ 492800 h 604605"/>
                  <a:gd name="connsiteX49" fmla="*/ 318715 w 605522"/>
                  <a:gd name="connsiteY49" fmla="*/ 508789 h 604605"/>
                  <a:gd name="connsiteX50" fmla="*/ 318715 w 605522"/>
                  <a:gd name="connsiteY50" fmla="*/ 540410 h 604605"/>
                  <a:gd name="connsiteX51" fmla="*/ 415512 w 605522"/>
                  <a:gd name="connsiteY51" fmla="*/ 512608 h 604605"/>
                  <a:gd name="connsiteX52" fmla="*/ 402367 w 605522"/>
                  <a:gd name="connsiteY52" fmla="*/ 490175 h 604605"/>
                  <a:gd name="connsiteX53" fmla="*/ 401530 w 605522"/>
                  <a:gd name="connsiteY53" fmla="*/ 483851 h 604605"/>
                  <a:gd name="connsiteX54" fmla="*/ 405474 w 605522"/>
                  <a:gd name="connsiteY54" fmla="*/ 478720 h 604605"/>
                  <a:gd name="connsiteX55" fmla="*/ 409657 w 605522"/>
                  <a:gd name="connsiteY55" fmla="*/ 477527 h 604605"/>
                  <a:gd name="connsiteX56" fmla="*/ 416946 w 605522"/>
                  <a:gd name="connsiteY56" fmla="*/ 481703 h 604605"/>
                  <a:gd name="connsiteX57" fmla="*/ 430092 w 605522"/>
                  <a:gd name="connsiteY57" fmla="*/ 504136 h 604605"/>
                  <a:gd name="connsiteX58" fmla="*/ 501196 w 605522"/>
                  <a:gd name="connsiteY58" fmla="*/ 435048 h 604605"/>
                  <a:gd name="connsiteX59" fmla="*/ 473830 w 605522"/>
                  <a:gd name="connsiteY59" fmla="*/ 419298 h 604605"/>
                  <a:gd name="connsiteX60" fmla="*/ 467974 w 605522"/>
                  <a:gd name="connsiteY60" fmla="*/ 397581 h 604605"/>
                  <a:gd name="connsiteX61" fmla="*/ 489724 w 605522"/>
                  <a:gd name="connsiteY61" fmla="*/ 391734 h 604605"/>
                  <a:gd name="connsiteX62" fmla="*/ 517209 w 605522"/>
                  <a:gd name="connsiteY62" fmla="*/ 407485 h 604605"/>
                  <a:gd name="connsiteX63" fmla="*/ 541588 w 605522"/>
                  <a:gd name="connsiteY63" fmla="*/ 309999 h 604605"/>
                  <a:gd name="connsiteX64" fmla="*/ 515536 w 605522"/>
                  <a:gd name="connsiteY64" fmla="*/ 309999 h 604605"/>
                  <a:gd name="connsiteX65" fmla="*/ 511354 w 605522"/>
                  <a:gd name="connsiteY65" fmla="*/ 308925 h 604605"/>
                  <a:gd name="connsiteX66" fmla="*/ 507171 w 605522"/>
                  <a:gd name="connsiteY66" fmla="*/ 301646 h 604605"/>
                  <a:gd name="connsiteX67" fmla="*/ 509561 w 605522"/>
                  <a:gd name="connsiteY67" fmla="*/ 295680 h 604605"/>
                  <a:gd name="connsiteX68" fmla="*/ 515536 w 605522"/>
                  <a:gd name="connsiteY68" fmla="*/ 293174 h 604605"/>
                  <a:gd name="connsiteX69" fmla="*/ 541588 w 605522"/>
                  <a:gd name="connsiteY69" fmla="*/ 293174 h 604605"/>
                  <a:gd name="connsiteX70" fmla="*/ 517209 w 605522"/>
                  <a:gd name="connsiteY70" fmla="*/ 197001 h 604605"/>
                  <a:gd name="connsiteX71" fmla="*/ 489724 w 605522"/>
                  <a:gd name="connsiteY71" fmla="*/ 212871 h 604605"/>
                  <a:gd name="connsiteX72" fmla="*/ 481836 w 605522"/>
                  <a:gd name="connsiteY72" fmla="*/ 215018 h 604605"/>
                  <a:gd name="connsiteX73" fmla="*/ 467974 w 605522"/>
                  <a:gd name="connsiteY73" fmla="*/ 207024 h 604605"/>
                  <a:gd name="connsiteX74" fmla="*/ 473830 w 605522"/>
                  <a:gd name="connsiteY74" fmla="*/ 185307 h 604605"/>
                  <a:gd name="connsiteX75" fmla="*/ 501196 w 605522"/>
                  <a:gd name="connsiteY75" fmla="*/ 169437 h 604605"/>
                  <a:gd name="connsiteX76" fmla="*/ 428777 w 605522"/>
                  <a:gd name="connsiteY76" fmla="*/ 99634 h 604605"/>
                  <a:gd name="connsiteX77" fmla="*/ 415871 w 605522"/>
                  <a:gd name="connsiteY77" fmla="*/ 122066 h 604605"/>
                  <a:gd name="connsiteX78" fmla="*/ 408581 w 605522"/>
                  <a:gd name="connsiteY78" fmla="*/ 126362 h 604605"/>
                  <a:gd name="connsiteX79" fmla="*/ 404398 w 605522"/>
                  <a:gd name="connsiteY79" fmla="*/ 125288 h 604605"/>
                  <a:gd name="connsiteX80" fmla="*/ 401291 w 605522"/>
                  <a:gd name="connsiteY80" fmla="*/ 113714 h 604605"/>
                  <a:gd name="connsiteX81" fmla="*/ 414198 w 605522"/>
                  <a:gd name="connsiteY81" fmla="*/ 91281 h 604605"/>
                  <a:gd name="connsiteX82" fmla="*/ 318715 w 605522"/>
                  <a:gd name="connsiteY82" fmla="*/ 64195 h 604605"/>
                  <a:gd name="connsiteX83" fmla="*/ 318715 w 605522"/>
                  <a:gd name="connsiteY83" fmla="*/ 95816 h 604605"/>
                  <a:gd name="connsiteX84" fmla="*/ 302701 w 605522"/>
                  <a:gd name="connsiteY84" fmla="*/ 111685 h 604605"/>
                  <a:gd name="connsiteX85" fmla="*/ 286807 w 605522"/>
                  <a:gd name="connsiteY85" fmla="*/ 95816 h 604605"/>
                  <a:gd name="connsiteX86" fmla="*/ 302701 w 605522"/>
                  <a:gd name="connsiteY86" fmla="*/ 0 h 604605"/>
                  <a:gd name="connsiteX87" fmla="*/ 605522 w 605522"/>
                  <a:gd name="connsiteY87" fmla="*/ 302243 h 604605"/>
                  <a:gd name="connsiteX88" fmla="*/ 302701 w 605522"/>
                  <a:gd name="connsiteY88" fmla="*/ 604605 h 604605"/>
                  <a:gd name="connsiteX89" fmla="*/ 0 w 605522"/>
                  <a:gd name="connsiteY89" fmla="*/ 302243 h 604605"/>
                  <a:gd name="connsiteX90" fmla="*/ 302701 w 605522"/>
                  <a:gd name="connsiteY90" fmla="*/ 0 h 604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5522" h="604605">
                    <a:moveTo>
                      <a:pt x="169739" y="214306"/>
                    </a:moveTo>
                    <a:cubicBezTo>
                      <a:pt x="174669" y="212874"/>
                      <a:pt x="180136" y="213322"/>
                      <a:pt x="184976" y="216005"/>
                    </a:cubicBezTo>
                    <a:lnTo>
                      <a:pt x="287155" y="272658"/>
                    </a:lnTo>
                    <a:cubicBezTo>
                      <a:pt x="291816" y="270153"/>
                      <a:pt x="297074" y="268841"/>
                      <a:pt x="302691" y="268841"/>
                    </a:cubicBezTo>
                    <a:cubicBezTo>
                      <a:pt x="308307" y="268841"/>
                      <a:pt x="313685" y="270153"/>
                      <a:pt x="318346" y="272658"/>
                    </a:cubicBezTo>
                    <a:lnTo>
                      <a:pt x="420524" y="216005"/>
                    </a:lnTo>
                    <a:cubicBezTo>
                      <a:pt x="430204" y="210638"/>
                      <a:pt x="442394" y="214216"/>
                      <a:pt x="447652" y="223877"/>
                    </a:cubicBezTo>
                    <a:cubicBezTo>
                      <a:pt x="453030" y="233418"/>
                      <a:pt x="449564" y="245584"/>
                      <a:pt x="439884" y="250951"/>
                    </a:cubicBezTo>
                    <a:lnTo>
                      <a:pt x="335674" y="308677"/>
                    </a:lnTo>
                    <a:cubicBezTo>
                      <a:pt x="332567" y="324063"/>
                      <a:pt x="319063" y="335751"/>
                      <a:pt x="302691" y="335751"/>
                    </a:cubicBezTo>
                    <a:cubicBezTo>
                      <a:pt x="286438" y="335751"/>
                      <a:pt x="272814" y="324182"/>
                      <a:pt x="269826" y="308677"/>
                    </a:cubicBezTo>
                    <a:lnTo>
                      <a:pt x="165497" y="250951"/>
                    </a:lnTo>
                    <a:cubicBezTo>
                      <a:pt x="155817" y="245584"/>
                      <a:pt x="152351" y="233418"/>
                      <a:pt x="157729" y="223877"/>
                    </a:cubicBezTo>
                    <a:cubicBezTo>
                      <a:pt x="160418" y="219047"/>
                      <a:pt x="164810" y="215737"/>
                      <a:pt x="169739" y="214306"/>
                    </a:cubicBezTo>
                    <a:close/>
                    <a:moveTo>
                      <a:pt x="286807" y="64195"/>
                    </a:moveTo>
                    <a:cubicBezTo>
                      <a:pt x="252032" y="66462"/>
                      <a:pt x="219169" y="76247"/>
                      <a:pt x="190010" y="91878"/>
                    </a:cubicBezTo>
                    <a:lnTo>
                      <a:pt x="203036" y="114311"/>
                    </a:lnTo>
                    <a:cubicBezTo>
                      <a:pt x="204231" y="116339"/>
                      <a:pt x="204470" y="118606"/>
                      <a:pt x="203872" y="120754"/>
                    </a:cubicBezTo>
                    <a:cubicBezTo>
                      <a:pt x="203394" y="122902"/>
                      <a:pt x="201960" y="124692"/>
                      <a:pt x="200048" y="125885"/>
                    </a:cubicBezTo>
                    <a:cubicBezTo>
                      <a:pt x="197419" y="127436"/>
                      <a:pt x="194193" y="127317"/>
                      <a:pt x="191564" y="125885"/>
                    </a:cubicBezTo>
                    <a:cubicBezTo>
                      <a:pt x="190249" y="125169"/>
                      <a:pt x="189173" y="124095"/>
                      <a:pt x="188456" y="122782"/>
                    </a:cubicBezTo>
                    <a:lnTo>
                      <a:pt x="175431" y="100469"/>
                    </a:lnTo>
                    <a:cubicBezTo>
                      <a:pt x="147108" y="118248"/>
                      <a:pt x="122849" y="141874"/>
                      <a:pt x="104207" y="169557"/>
                    </a:cubicBezTo>
                    <a:lnTo>
                      <a:pt x="131692" y="185307"/>
                    </a:lnTo>
                    <a:cubicBezTo>
                      <a:pt x="139221" y="189722"/>
                      <a:pt x="141850" y="199387"/>
                      <a:pt x="137428" y="207024"/>
                    </a:cubicBezTo>
                    <a:cubicBezTo>
                      <a:pt x="134560" y="212155"/>
                      <a:pt x="129183" y="215018"/>
                      <a:pt x="123686" y="215018"/>
                    </a:cubicBezTo>
                    <a:cubicBezTo>
                      <a:pt x="120937" y="215018"/>
                      <a:pt x="118188" y="214302"/>
                      <a:pt x="115679" y="212871"/>
                    </a:cubicBezTo>
                    <a:lnTo>
                      <a:pt x="88313" y="197001"/>
                    </a:lnTo>
                    <a:cubicBezTo>
                      <a:pt x="73614" y="226593"/>
                      <a:pt x="65010" y="259645"/>
                      <a:pt x="63815" y="294606"/>
                    </a:cubicBezTo>
                    <a:lnTo>
                      <a:pt x="89866" y="294487"/>
                    </a:lnTo>
                    <a:cubicBezTo>
                      <a:pt x="94527" y="294487"/>
                      <a:pt x="98351" y="298305"/>
                      <a:pt x="98351" y="302959"/>
                    </a:cubicBezTo>
                    <a:cubicBezTo>
                      <a:pt x="98351" y="305107"/>
                      <a:pt x="97514" y="307254"/>
                      <a:pt x="95841" y="308925"/>
                    </a:cubicBezTo>
                    <a:cubicBezTo>
                      <a:pt x="94288" y="310476"/>
                      <a:pt x="92256" y="311311"/>
                      <a:pt x="89986" y="311311"/>
                    </a:cubicBezTo>
                    <a:lnTo>
                      <a:pt x="63934" y="311431"/>
                    </a:lnTo>
                    <a:cubicBezTo>
                      <a:pt x="65249" y="345795"/>
                      <a:pt x="73853" y="378370"/>
                      <a:pt x="88313" y="407604"/>
                    </a:cubicBezTo>
                    <a:lnTo>
                      <a:pt x="115679" y="391734"/>
                    </a:lnTo>
                    <a:cubicBezTo>
                      <a:pt x="123327" y="387320"/>
                      <a:pt x="133126" y="389945"/>
                      <a:pt x="137428" y="397581"/>
                    </a:cubicBezTo>
                    <a:cubicBezTo>
                      <a:pt x="141850" y="405218"/>
                      <a:pt x="139221" y="414883"/>
                      <a:pt x="131692" y="419298"/>
                    </a:cubicBezTo>
                    <a:lnTo>
                      <a:pt x="104207" y="435048"/>
                    </a:lnTo>
                    <a:cubicBezTo>
                      <a:pt x="123208" y="463208"/>
                      <a:pt x="147825" y="487073"/>
                      <a:pt x="176626" y="504971"/>
                    </a:cubicBezTo>
                    <a:lnTo>
                      <a:pt x="189532" y="482419"/>
                    </a:lnTo>
                    <a:cubicBezTo>
                      <a:pt x="191086" y="479794"/>
                      <a:pt x="193834" y="478243"/>
                      <a:pt x="196941" y="478243"/>
                    </a:cubicBezTo>
                    <a:cubicBezTo>
                      <a:pt x="198375" y="478243"/>
                      <a:pt x="199809" y="478601"/>
                      <a:pt x="201124" y="479317"/>
                    </a:cubicBezTo>
                    <a:cubicBezTo>
                      <a:pt x="203036" y="480510"/>
                      <a:pt x="204470" y="482300"/>
                      <a:pt x="205067" y="484448"/>
                    </a:cubicBezTo>
                    <a:cubicBezTo>
                      <a:pt x="205665" y="486595"/>
                      <a:pt x="205306" y="488863"/>
                      <a:pt x="204231" y="490772"/>
                    </a:cubicBezTo>
                    <a:lnTo>
                      <a:pt x="191325" y="513324"/>
                    </a:lnTo>
                    <a:cubicBezTo>
                      <a:pt x="220125" y="528597"/>
                      <a:pt x="252510" y="538143"/>
                      <a:pt x="286807" y="540410"/>
                    </a:cubicBezTo>
                    <a:lnTo>
                      <a:pt x="286807" y="508789"/>
                    </a:lnTo>
                    <a:cubicBezTo>
                      <a:pt x="286807" y="499960"/>
                      <a:pt x="293978" y="492800"/>
                      <a:pt x="302701" y="492800"/>
                    </a:cubicBezTo>
                    <a:cubicBezTo>
                      <a:pt x="311545" y="492800"/>
                      <a:pt x="318715" y="499960"/>
                      <a:pt x="318715" y="508789"/>
                    </a:cubicBezTo>
                    <a:lnTo>
                      <a:pt x="318715" y="540410"/>
                    </a:lnTo>
                    <a:cubicBezTo>
                      <a:pt x="353490" y="538143"/>
                      <a:pt x="386354" y="528358"/>
                      <a:pt x="415512" y="512608"/>
                    </a:cubicBezTo>
                    <a:lnTo>
                      <a:pt x="402367" y="490175"/>
                    </a:lnTo>
                    <a:cubicBezTo>
                      <a:pt x="401291" y="488266"/>
                      <a:pt x="400933" y="485999"/>
                      <a:pt x="401530" y="483851"/>
                    </a:cubicBezTo>
                    <a:cubicBezTo>
                      <a:pt x="402128" y="481703"/>
                      <a:pt x="403562" y="479794"/>
                      <a:pt x="405474" y="478720"/>
                    </a:cubicBezTo>
                    <a:cubicBezTo>
                      <a:pt x="406789" y="478004"/>
                      <a:pt x="408223" y="477527"/>
                      <a:pt x="409657" y="477527"/>
                    </a:cubicBezTo>
                    <a:cubicBezTo>
                      <a:pt x="412644" y="477527"/>
                      <a:pt x="415512" y="479198"/>
                      <a:pt x="416946" y="481703"/>
                    </a:cubicBezTo>
                    <a:lnTo>
                      <a:pt x="430092" y="504136"/>
                    </a:lnTo>
                    <a:cubicBezTo>
                      <a:pt x="458294" y="486357"/>
                      <a:pt x="482553" y="462731"/>
                      <a:pt x="501196" y="435048"/>
                    </a:cubicBezTo>
                    <a:lnTo>
                      <a:pt x="473830" y="419298"/>
                    </a:lnTo>
                    <a:cubicBezTo>
                      <a:pt x="466182" y="414883"/>
                      <a:pt x="463672" y="405218"/>
                      <a:pt x="467974" y="397581"/>
                    </a:cubicBezTo>
                    <a:cubicBezTo>
                      <a:pt x="472396" y="389945"/>
                      <a:pt x="482195" y="387320"/>
                      <a:pt x="489724" y="391734"/>
                    </a:cubicBezTo>
                    <a:lnTo>
                      <a:pt x="517209" y="407485"/>
                    </a:lnTo>
                    <a:cubicBezTo>
                      <a:pt x="531789" y="377893"/>
                      <a:pt x="540512" y="344841"/>
                      <a:pt x="541588" y="309999"/>
                    </a:cubicBezTo>
                    <a:lnTo>
                      <a:pt x="515536" y="309999"/>
                    </a:lnTo>
                    <a:cubicBezTo>
                      <a:pt x="514102" y="309999"/>
                      <a:pt x="512668" y="309641"/>
                      <a:pt x="511354" y="308925"/>
                    </a:cubicBezTo>
                    <a:cubicBezTo>
                      <a:pt x="508725" y="307493"/>
                      <a:pt x="507171" y="304629"/>
                      <a:pt x="507171" y="301646"/>
                    </a:cubicBezTo>
                    <a:cubicBezTo>
                      <a:pt x="507171" y="299379"/>
                      <a:pt x="508008" y="297351"/>
                      <a:pt x="509561" y="295680"/>
                    </a:cubicBezTo>
                    <a:cubicBezTo>
                      <a:pt x="511115" y="294129"/>
                      <a:pt x="513266" y="293174"/>
                      <a:pt x="515536" y="293174"/>
                    </a:cubicBezTo>
                    <a:lnTo>
                      <a:pt x="541588" y="293174"/>
                    </a:lnTo>
                    <a:cubicBezTo>
                      <a:pt x="540273" y="258810"/>
                      <a:pt x="531669" y="226235"/>
                      <a:pt x="517209" y="197001"/>
                    </a:cubicBezTo>
                    <a:lnTo>
                      <a:pt x="489724" y="212871"/>
                    </a:lnTo>
                    <a:cubicBezTo>
                      <a:pt x="487214" y="214302"/>
                      <a:pt x="484585" y="215018"/>
                      <a:pt x="481836" y="215018"/>
                    </a:cubicBezTo>
                    <a:cubicBezTo>
                      <a:pt x="476339" y="215018"/>
                      <a:pt x="470962" y="212155"/>
                      <a:pt x="467974" y="207024"/>
                    </a:cubicBezTo>
                    <a:cubicBezTo>
                      <a:pt x="463553" y="199387"/>
                      <a:pt x="466182" y="189722"/>
                      <a:pt x="473830" y="185307"/>
                    </a:cubicBezTo>
                    <a:lnTo>
                      <a:pt x="501196" y="169437"/>
                    </a:lnTo>
                    <a:cubicBezTo>
                      <a:pt x="482314" y="141397"/>
                      <a:pt x="457577" y="117532"/>
                      <a:pt x="428777" y="99634"/>
                    </a:cubicBezTo>
                    <a:lnTo>
                      <a:pt x="415871" y="122066"/>
                    </a:lnTo>
                    <a:cubicBezTo>
                      <a:pt x="414437" y="124692"/>
                      <a:pt x="411569" y="126362"/>
                      <a:pt x="408581" y="126362"/>
                    </a:cubicBezTo>
                    <a:cubicBezTo>
                      <a:pt x="407147" y="126362"/>
                      <a:pt x="405713" y="126004"/>
                      <a:pt x="404398" y="125288"/>
                    </a:cubicBezTo>
                    <a:cubicBezTo>
                      <a:pt x="400335" y="122902"/>
                      <a:pt x="398901" y="117771"/>
                      <a:pt x="401291" y="113714"/>
                    </a:cubicBezTo>
                    <a:lnTo>
                      <a:pt x="414198" y="91281"/>
                    </a:lnTo>
                    <a:cubicBezTo>
                      <a:pt x="385278" y="76008"/>
                      <a:pt x="353012" y="66462"/>
                      <a:pt x="318715" y="64195"/>
                    </a:cubicBezTo>
                    <a:lnTo>
                      <a:pt x="318715" y="95816"/>
                    </a:lnTo>
                    <a:cubicBezTo>
                      <a:pt x="318715" y="104645"/>
                      <a:pt x="311545" y="111685"/>
                      <a:pt x="302701" y="111685"/>
                    </a:cubicBezTo>
                    <a:cubicBezTo>
                      <a:pt x="293978" y="111685"/>
                      <a:pt x="286807" y="104645"/>
                      <a:pt x="286807" y="95816"/>
                    </a:cubicBezTo>
                    <a:close/>
                    <a:moveTo>
                      <a:pt x="302701" y="0"/>
                    </a:moveTo>
                    <a:cubicBezTo>
                      <a:pt x="469647" y="0"/>
                      <a:pt x="605522" y="135550"/>
                      <a:pt x="605522" y="302243"/>
                    </a:cubicBezTo>
                    <a:cubicBezTo>
                      <a:pt x="605522" y="468936"/>
                      <a:pt x="469647" y="604605"/>
                      <a:pt x="302701" y="604605"/>
                    </a:cubicBezTo>
                    <a:cubicBezTo>
                      <a:pt x="135755" y="604605"/>
                      <a:pt x="0" y="468936"/>
                      <a:pt x="0" y="302243"/>
                    </a:cubicBezTo>
                    <a:cubicBezTo>
                      <a:pt x="0" y="135550"/>
                      <a:pt x="135755" y="0"/>
                      <a:pt x="302701" y="0"/>
                    </a:cubicBezTo>
                    <a:close/>
                  </a:path>
                </a:pathLst>
              </a:custGeom>
              <a:solidFill>
                <a:srgbClr val="990100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64" y="6272025"/>
            <a:ext cx="1526306" cy="400848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340569" y="5552938"/>
            <a:ext cx="0" cy="247707"/>
          </a:xfrm>
          <a:prstGeom prst="line">
            <a:avLst/>
          </a:prstGeom>
          <a:noFill/>
          <a:ln w="28575" cap="flat" cmpd="sng" algn="ctr">
            <a:solidFill>
              <a:srgbClr val="990100"/>
            </a:soli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4304941" cy="632522"/>
            <a:chOff x="513139" y="331796"/>
            <a:chExt cx="430494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3639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实验设计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lang="zh-CN" altLang="en-US" sz="1600" b="1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基本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9400" y="2890520"/>
            <a:ext cx="6008370" cy="2734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83885" y="2980690"/>
            <a:ext cx="6313805" cy="265366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721585" y="3114049"/>
            <a:ext cx="8749030" cy="2520315"/>
            <a:chOff x="1898189" y="2451347"/>
            <a:chExt cx="7463212" cy="2702178"/>
          </a:xfrm>
        </p:grpSpPr>
        <p:sp>
          <p:nvSpPr>
            <p:cNvPr id="13" name="圆角矩形 6"/>
            <p:cNvSpPr/>
            <p:nvPr/>
          </p:nvSpPr>
          <p:spPr>
            <a:xfrm>
              <a:off x="1898189" y="2451347"/>
              <a:ext cx="7463212" cy="2702178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31"/>
            <p:cNvSpPr txBox="1"/>
            <p:nvPr/>
          </p:nvSpPr>
          <p:spPr>
            <a:xfrm>
              <a:off x="2028191" y="2561640"/>
              <a:ext cx="7280667" cy="2473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自适应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学习智能体的数目为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k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，当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k = 0, 1, 2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时，完成以下实验：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[“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老实人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激进派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保守派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]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数目分别为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[0, 2, 2], [2, 0, 2], [2, 2, 0], [2, 2, 2]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时的实验结果。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请注意：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老实人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智能体，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激进派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智能体，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保守派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智能体都是确定性的智能体，只有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自适应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学习智能体是我们强化学习要学习的目标，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 = 0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是对照实验，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 = 1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是单智能体强化学习，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 = 2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时该项目变成多智能体强化学习。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4304941" cy="632522"/>
            <a:chOff x="513139" y="331796"/>
            <a:chExt cx="430494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3639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lang="zh-CN" altLang="en-US" sz="1600" b="1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基本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>
                <p:custDataLst>
                  <p:tags r:id="rId15"/>
                </p:custDataLst>
              </p:nvPr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>
                <p:custDataLst>
                  <p:tags r:id="rId16"/>
                </p:custDataLst>
              </p:nvPr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7"/>
              </p:custDataLst>
            </p:nvPr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2175" y="2295525"/>
            <a:ext cx="7028180" cy="4319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07985" y="3429000"/>
            <a:ext cx="413702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en-US" sz="24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will RL leads agents?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0"/>
            <a:ext cx="12191999" cy="3911141"/>
          </a:xfrm>
          <a:prstGeom prst="rect">
            <a:avLst/>
          </a:prstGeom>
        </p:spPr>
      </p:pic>
      <p:sp>
        <p:nvSpPr>
          <p:cNvPr id="6" name="文本占位符 12"/>
          <p:cNvSpPr txBox="1"/>
          <p:nvPr/>
        </p:nvSpPr>
        <p:spPr>
          <a:xfrm>
            <a:off x="1365587" y="4211122"/>
            <a:ext cx="2282014" cy="264687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6600" b="1" kern="1200" spc="0" baseline="0" dirty="0">
                <a:ln w="19050">
                  <a:gradFill>
                    <a:gsLst>
                      <a:gs pos="23000">
                        <a:schemeClr val="bg1"/>
                      </a:gs>
                      <a:gs pos="56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600" b="1" i="0" u="none" strike="noStrike" kern="1200" cap="none" spc="0" normalizeH="0" baseline="0" noProof="0" dirty="0">
                <a:ln w="19050">
                  <a:gradFill>
                    <a:gsLst>
                      <a:gs pos="23000">
                        <a:prstClr val="white"/>
                      </a:gs>
                      <a:gs pos="56000">
                        <a:prstClr val="white">
                          <a:alpha val="0"/>
                        </a:prst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srgbClr val="9901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kumimoji="0" lang="en-US" altLang="zh-CN" sz="16600" b="1" i="0" u="none" strike="noStrike" kern="1200" cap="none" spc="0" normalizeH="0" baseline="0" noProof="0" dirty="0">
              <a:ln w="19050">
                <a:gradFill>
                  <a:gsLst>
                    <a:gs pos="23000">
                      <a:prstClr val="white"/>
                    </a:gs>
                    <a:gs pos="56000">
                      <a:prstClr val="white">
                        <a:alpha val="0"/>
                      </a:prst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srgbClr val="9901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4293852" y="4746170"/>
            <a:ext cx="6424116" cy="923301"/>
          </a:xfrm>
          <a:prstGeom prst="rect">
            <a:avLst/>
          </a:prstGeom>
          <a:noFill/>
        </p:spPr>
        <p:txBody>
          <a:bodyPr vert="horz" wrap="square" lIns="91413" tIns="45706" rIns="91413" bIns="45706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dirty="0" smtClean="0">
                <a:solidFill>
                  <a:srgbClr val="0C98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研究进展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：理论学习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研讨推进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67069" y="5722160"/>
            <a:ext cx="6086006" cy="0"/>
          </a:xfrm>
          <a:prstGeom prst="line">
            <a:avLst/>
          </a:prstGeom>
          <a:ln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2491897" cy="633732"/>
            <a:chOff x="513139" y="331796"/>
            <a:chExt cx="2491897" cy="63373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研究进展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24661" y="1218185"/>
            <a:ext cx="6615953" cy="2405231"/>
          </a:xfrm>
          <a:prstGeom prst="rect">
            <a:avLst/>
          </a:prstGeom>
          <a:solidFill>
            <a:srgbClr val="990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BE825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24662" y="3705328"/>
            <a:ext cx="6615953" cy="2478244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E825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419346" y="1437867"/>
            <a:ext cx="5467465" cy="1824071"/>
            <a:chOff x="5221975" y="1482920"/>
            <a:chExt cx="5467465" cy="1824071"/>
          </a:xfrm>
        </p:grpSpPr>
        <p:grpSp>
          <p:nvGrpSpPr>
            <p:cNvPr id="17" name="组合 16"/>
            <p:cNvGrpSpPr/>
            <p:nvPr/>
          </p:nvGrpSpPr>
          <p:grpSpPr>
            <a:xfrm>
              <a:off x="5221975" y="1482920"/>
              <a:ext cx="5467465" cy="1824071"/>
              <a:chOff x="3544669" y="1991140"/>
              <a:chExt cx="5377510" cy="1824071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544669" y="1991140"/>
                <a:ext cx="26186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理论学习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544669" y="2614882"/>
                <a:ext cx="5377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2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zh-CN" altLang="en-US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分组学习</a:t>
                </a:r>
                <a:r>
                  <a:rPr lang="en-US" altLang="zh-CN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《</a:t>
                </a:r>
                <a:r>
                  <a:rPr lang="zh-CN" altLang="en-US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强化学习数学原理</a:t>
                </a:r>
                <a:r>
                  <a:rPr lang="en-US" altLang="zh-CN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》</a:t>
                </a:r>
                <a:r>
                  <a:rPr lang="zh-CN" altLang="en-US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、</a:t>
                </a:r>
                <a:r>
                  <a:rPr lang="en-US" altLang="zh-CN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《</a:t>
                </a:r>
                <a:r>
                  <a:rPr lang="zh-CN" altLang="en-US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斯坦福博弈论二十讲</a:t>
                </a:r>
                <a:r>
                  <a:rPr lang="en-US" altLang="zh-CN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》</a:t>
                </a:r>
                <a:r>
                  <a:rPr lang="zh-CN" altLang="en-US" sz="2400" b="1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  <a:t>等理论知识</a:t>
                </a:r>
                <a:endParaRPr lang="zh-CN" altLang="en-US" sz="2400" b="1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5254947" y="2106662"/>
              <a:ext cx="2880320" cy="0"/>
            </a:xfrm>
            <a:prstGeom prst="line">
              <a:avLst/>
            </a:prstGeom>
            <a:noFill/>
            <a:ln w="28575" cap="flat" cmpd="sng" algn="ctr">
              <a:gradFill flip="none" rotWithShape="1">
                <a:gsLst>
                  <a:gs pos="100000">
                    <a:sysClr val="window" lastClr="FFFFFF">
                      <a:alpha val="20000"/>
                    </a:sysClr>
                  </a:gs>
                  <a:gs pos="0">
                    <a:sysClr val="window" lastClr="FFFFFF"/>
                  </a:gs>
                  <a:gs pos="48000">
                    <a:sysClr val="window" lastClr="FFFFFF">
                      <a:alpha val="50000"/>
                    </a:sysClr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5452318" y="4102241"/>
            <a:ext cx="5467465" cy="2254958"/>
            <a:chOff x="5221975" y="1482920"/>
            <a:chExt cx="5467465" cy="2254958"/>
          </a:xfrm>
        </p:grpSpPr>
        <p:grpSp>
          <p:nvGrpSpPr>
            <p:cNvPr id="22" name="组合 21"/>
            <p:cNvGrpSpPr/>
            <p:nvPr/>
          </p:nvGrpSpPr>
          <p:grpSpPr>
            <a:xfrm>
              <a:off x="5221975" y="1482920"/>
              <a:ext cx="5467465" cy="2254958"/>
              <a:chOff x="3544669" y="1991140"/>
              <a:chExt cx="5377510" cy="225495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544669" y="1991140"/>
                <a:ext cx="26186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研讨交流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544669" y="2614882"/>
                <a:ext cx="53775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2400" b="1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zh-CN" altLang="en-US" sz="2400" b="1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线上线下同步开展课堂讨论，定期交流学习心得，持续推进项目进展</a:t>
                </a:r>
                <a:endParaRPr lang="zh-CN" altLang="en-US" sz="2400" b="1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endParaRPr>
              </a:p>
              <a:p>
                <a:br>
                  <a:rPr lang="zh-CN" altLang="en-US" sz="1400" b="0" dirty="0">
                    <a:solidFill>
                      <a:srgbClr val="CCCCCC"/>
                    </a:solidFill>
                    <a:effectLst/>
                    <a:latin typeface="Consolas" panose="020B0609020204030204" pitchFamily="49" charset="0"/>
                  </a:rPr>
                </a:br>
                <a:endParaRPr lang="zh-CN" alt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5254947" y="2106662"/>
              <a:ext cx="2880320" cy="0"/>
            </a:xfrm>
            <a:prstGeom prst="line">
              <a:avLst/>
            </a:prstGeom>
            <a:noFill/>
            <a:ln w="28575" cap="flat" cmpd="sng" algn="ctr">
              <a:gradFill flip="none" rotWithShape="1">
                <a:gsLst>
                  <a:gs pos="100000">
                    <a:sysClr val="window" lastClr="FFFFFF">
                      <a:alpha val="20000"/>
                    </a:sysClr>
                  </a:gs>
                  <a:gs pos="0">
                    <a:sysClr val="window" lastClr="FFFFFF"/>
                  </a:gs>
                  <a:gs pos="48000">
                    <a:sysClr val="window" lastClr="FFFFFF">
                      <a:alpha val="50000"/>
                    </a:sysClr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</p:grpSp>
      <p:pic>
        <p:nvPicPr>
          <p:cNvPr id="6" name="图片 5" descr="图形用户界面, 应用程序, Word, PowerPoin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2" y="3790672"/>
            <a:ext cx="4230646" cy="239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55" y="1096010"/>
            <a:ext cx="3538220" cy="251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2491897" cy="633732"/>
            <a:chOff x="513139" y="331796"/>
            <a:chExt cx="2491897" cy="63373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研究进展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663568" y="1201271"/>
            <a:ext cx="1283075" cy="4860235"/>
            <a:chOff x="1763643" y="1731147"/>
            <a:chExt cx="1283075" cy="4860235"/>
          </a:xfrm>
          <a:solidFill>
            <a:srgbClr val="990100"/>
          </a:solidFill>
        </p:grpSpPr>
        <p:sp>
          <p:nvSpPr>
            <p:cNvPr id="45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3" name="学论网-www.xuelun.me"/>
            <p:cNvSpPr/>
            <p:nvPr/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学论网-www.xuelun.me"/>
            <p:cNvSpPr/>
            <p:nvPr/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85" name="学论网-www.xuelun.me"/>
          <p:cNvSpPr/>
          <p:nvPr/>
        </p:nvSpPr>
        <p:spPr>
          <a:xfrm>
            <a:off x="1847905" y="1394620"/>
            <a:ext cx="914400" cy="914400"/>
          </a:xfrm>
          <a:prstGeom prst="ellipse">
            <a:avLst/>
          </a:prstGeom>
          <a:solidFill>
            <a:srgbClr val="990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A.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学论网-www.xuelun.me"/>
          <p:cNvSpPr/>
          <p:nvPr/>
        </p:nvSpPr>
        <p:spPr>
          <a:xfrm>
            <a:off x="1847905" y="2583782"/>
            <a:ext cx="914400" cy="914400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学论网-www.xuelun.me"/>
          <p:cNvSpPr/>
          <p:nvPr/>
        </p:nvSpPr>
        <p:spPr>
          <a:xfrm>
            <a:off x="1847905" y="3772944"/>
            <a:ext cx="914400" cy="914400"/>
          </a:xfrm>
          <a:prstGeom prst="ellipse">
            <a:avLst/>
          </a:prstGeom>
          <a:solidFill>
            <a:srgbClr val="990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C.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学论网-www.xuelun.me"/>
          <p:cNvSpPr/>
          <p:nvPr/>
        </p:nvSpPr>
        <p:spPr>
          <a:xfrm>
            <a:off x="1847905" y="4962106"/>
            <a:ext cx="914400" cy="914400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D.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学论网-www.xuelun.me"/>
          <p:cNvSpPr txBox="1"/>
          <p:nvPr/>
        </p:nvSpPr>
        <p:spPr>
          <a:xfrm>
            <a:off x="3287687" y="1201271"/>
            <a:ext cx="7572337" cy="15261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理论技术调研与选题确定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已完成对在线广告竞价机制、强化学习算法和智能体博弈模型的调研，明确了项目目标：利用强化学习优化广告竞价出价策略。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学论网-www.xuelun.me"/>
          <p:cNvSpPr txBox="1"/>
          <p:nvPr/>
        </p:nvSpPr>
        <p:spPr>
          <a:xfrm>
            <a:off x="3287686" y="2393039"/>
            <a:ext cx="7572337" cy="11568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拍卖环境搭建与智能体策略定义</a:t>
            </a:r>
            <a:endParaRPr lang="en-US" altLang="zh-CN" sz="2000" b="1" kern="0" dirty="0">
              <a:solidFill>
                <a:prstClr val="black">
                  <a:lumMod val="65000"/>
                  <a:lumOff val="3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已完成拍卖环境的搭建，模拟了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GSP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拍卖机制，并定义</a:t>
            </a:r>
            <a:r>
              <a:rPr lang="zh-CN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智能体。环境包括广告位设置、点击率模型和预算约束，智能体基于不同策略进行出价。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学论网-www.xuelun.me"/>
          <p:cNvSpPr txBox="1"/>
          <p:nvPr/>
        </p:nvSpPr>
        <p:spPr>
          <a:xfrm>
            <a:off x="3287686" y="3657308"/>
            <a:ext cx="7572337" cy="11568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数据收集与初步分析准备</a:t>
            </a:r>
            <a:endParaRPr lang="en-US" altLang="zh-CN" sz="2000" b="1" kern="0" dirty="0">
              <a:solidFill>
                <a:prstClr val="black">
                  <a:lumMod val="65000"/>
                  <a:lumOff val="3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完成了数据结构和收集机制的设计，确保能够跟踪智能体的出价、利润和预算等关键数据。数据存储和管理使用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`pandas`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库，并已准备好数据可视化框架。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学论网-www.xuelun.me"/>
          <p:cNvSpPr txBox="1"/>
          <p:nvPr/>
        </p:nvSpPr>
        <p:spPr>
          <a:xfrm>
            <a:off x="3287686" y="4962106"/>
            <a:ext cx="7572337" cy="11568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自适应智能体的强化学习框架设计</a:t>
            </a:r>
            <a:endParaRPr lang="en-US" altLang="zh-CN" sz="2000" b="1" kern="0" dirty="0">
              <a:solidFill>
                <a:prstClr val="black">
                  <a:lumMod val="65000"/>
                  <a:lumOff val="3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已实现自适应智能体的强化学习框架，智能体通过调整出价系数优化策略，并提高投资回报率（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ROI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）。强化学习机制基于竞价结果调整智能体出价策略。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240" y="887730"/>
            <a:ext cx="8997950" cy="589343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40610" y="190546"/>
            <a:ext cx="2476776" cy="632522"/>
            <a:chOff x="513139" y="331796"/>
            <a:chExt cx="2476776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181102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研究进展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4413" y="415413"/>
            <a:ext cx="6189798" cy="6215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2300605"/>
            <a:ext cx="7054215" cy="417957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40610" y="190546"/>
            <a:ext cx="2474236" cy="632522"/>
            <a:chOff x="513139" y="331796"/>
            <a:chExt cx="2474236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研究进展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/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/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理论框架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/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/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647305" y="2615565"/>
            <a:ext cx="4178935" cy="346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问题核心：</a:t>
            </a: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连续动作</a:t>
            </a: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 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连续状态</a:t>
            </a:r>
            <a:endParaRPr lang="zh-CN" altLang="en-US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推荐采用专为</a:t>
            </a: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连续控制</a:t>
            </a: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问题设计的基于</a:t>
            </a: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Actor-Critic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深度强化学习算法</a:t>
            </a:r>
            <a:endParaRPr lang="zh-CN" altLang="en-US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k=1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</a:t>
            </a:r>
            <a:endParaRPr lang="zh-CN" altLang="en-US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DDPG/PPO</a:t>
            </a:r>
            <a:endParaRPr lang="en-US" altLang="zh-CN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k=2</a:t>
            </a:r>
            <a:r>
              <a:rPr lang="zh-CN" altLang="en-US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</a:t>
            </a:r>
            <a:endParaRPr lang="zh-CN" altLang="en-US" b="1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IPPO/MAPPO/MADDPG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0"/>
            <a:ext cx="12191999" cy="3911141"/>
          </a:xfrm>
          <a:prstGeom prst="rect">
            <a:avLst/>
          </a:prstGeom>
        </p:spPr>
      </p:pic>
      <p:sp>
        <p:nvSpPr>
          <p:cNvPr id="6" name="文本占位符 12"/>
          <p:cNvSpPr txBox="1"/>
          <p:nvPr/>
        </p:nvSpPr>
        <p:spPr>
          <a:xfrm>
            <a:off x="1139344" y="4211122"/>
            <a:ext cx="2282014" cy="264687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6600" b="1" kern="1200" spc="0" baseline="0" dirty="0">
                <a:ln w="19050">
                  <a:gradFill>
                    <a:gsLst>
                      <a:gs pos="23000">
                        <a:schemeClr val="bg1"/>
                      </a:gs>
                      <a:gs pos="56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600" b="1" i="0" u="none" strike="noStrike" kern="1200" cap="none" spc="0" normalizeH="0" baseline="0" noProof="0" dirty="0">
                <a:ln w="19050">
                  <a:gradFill>
                    <a:gsLst>
                      <a:gs pos="23000">
                        <a:prstClr val="white"/>
                      </a:gs>
                      <a:gs pos="56000">
                        <a:prstClr val="white">
                          <a:alpha val="0"/>
                        </a:prst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srgbClr val="9901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kumimoji="0" lang="en-US" altLang="zh-CN" sz="16600" b="1" i="0" u="none" strike="noStrike" kern="1200" cap="none" spc="0" normalizeH="0" baseline="0" noProof="0" dirty="0">
              <a:ln w="19050">
                <a:gradFill>
                  <a:gsLst>
                    <a:gs pos="23000">
                      <a:prstClr val="white"/>
                    </a:gs>
                    <a:gs pos="56000">
                      <a:prstClr val="white">
                        <a:alpha val="0"/>
                      </a:prst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srgbClr val="9901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4102768" y="4746170"/>
            <a:ext cx="8001000" cy="920750"/>
          </a:xfrm>
          <a:prstGeom prst="rect">
            <a:avLst/>
          </a:prstGeom>
          <a:noFill/>
        </p:spPr>
        <p:txBody>
          <a:bodyPr vert="horz" wrap="square" lIns="91413" tIns="45706" rIns="91413" bIns="45706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dirty="0" smtClean="0">
                <a:solidFill>
                  <a:srgbClr val="0C98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未来与展望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引入更复杂的实际情境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223084" y="5722160"/>
            <a:ext cx="7603958" cy="0"/>
          </a:xfrm>
          <a:prstGeom prst="line">
            <a:avLst/>
          </a:prstGeom>
          <a:ln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50560" y="1224280"/>
            <a:ext cx="5278120" cy="44958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1000">
                      <a:srgbClr val="FFAA12"/>
                    </a:gs>
                    <a:gs pos="100000">
                      <a:srgbClr val="F8E617"/>
                    </a:gs>
                    <a:gs pos="0">
                      <a:srgbClr val="FF9000"/>
                    </a:gs>
                  </a:gsLst>
                  <a:lin ang="2700000" scaled="1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40610" y="190546"/>
            <a:ext cx="2883811" cy="632522"/>
            <a:chOff x="513139" y="331796"/>
            <a:chExt cx="288381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22180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未来与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展望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 bwMode="auto">
          <a:xfrm>
            <a:off x="1191895" y="1357630"/>
            <a:ext cx="3953510" cy="51625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真实的大规模场景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 bwMode="auto">
          <a:xfrm>
            <a:off x="1193165" y="2887345"/>
            <a:ext cx="3952240" cy="54165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长时序的博弈与竞争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 bwMode="auto">
          <a:xfrm>
            <a:off x="1193165" y="4455795"/>
            <a:ext cx="3952875" cy="531495"/>
          </a:xfrm>
          <a:prstGeom prst="rect">
            <a:avLst/>
          </a:prstGeom>
          <a:solidFill>
            <a:srgbClr val="99010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并非每个拍卖机会都要争取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 descr="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9125" y="1539240"/>
            <a:ext cx="3489325" cy="3691890"/>
          </a:xfrm>
          <a:prstGeom prst="rect">
            <a:avLst/>
          </a:prstGeom>
        </p:spPr>
      </p:pic>
      <p:pic>
        <p:nvPicPr>
          <p:cNvPr id="10" name="图片 9" descr="视频广告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010" y="3309620"/>
            <a:ext cx="2159000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-1"/>
            <a:ext cx="12191999" cy="391114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46309" y="4206994"/>
            <a:ext cx="11011107" cy="1258566"/>
            <a:chOff x="636250" y="3907193"/>
            <a:chExt cx="11011107" cy="1258566"/>
          </a:xfrm>
        </p:grpSpPr>
        <p:sp>
          <p:nvSpPr>
            <p:cNvPr id="6" name="文本占位符 3"/>
            <p:cNvSpPr txBox="1"/>
            <p:nvPr/>
          </p:nvSpPr>
          <p:spPr>
            <a:xfrm>
              <a:off x="636250" y="3907193"/>
              <a:ext cx="11011107" cy="923301"/>
            </a:xfrm>
            <a:prstGeom prst="rect">
              <a:avLst/>
            </a:prstGeom>
            <a:noFill/>
          </p:spPr>
          <p:txBody>
            <a:bodyPr vert="horz" wrap="square" lIns="91413" tIns="45706" rIns="91413" bIns="45706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6000" b="1" kern="1200" dirty="0" smtClean="0">
                  <a:solidFill>
                    <a:srgbClr val="0C98F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汇报结束 感谢聆听</a:t>
              </a:r>
              <a:r>
                <a:rPr kumimoji="0" lang="zh-CN" altLang="en-US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！</a:t>
              </a:r>
              <a:endPara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占位符 4"/>
            <p:cNvSpPr txBox="1"/>
            <p:nvPr/>
          </p:nvSpPr>
          <p:spPr>
            <a:xfrm>
              <a:off x="711504" y="4879527"/>
              <a:ext cx="6753598" cy="2862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400" kern="1200" cap="all" dirty="0" smtClean="0">
                  <a:solidFill>
                    <a:srgbClr val="0C98FA"/>
                  </a:solidFill>
                  <a:latin typeface="+mn-lt"/>
                  <a:ea typeface="Arial Unicode MS" panose="020B0604020202020204" charset="-122"/>
                  <a:cs typeface="Arial Unicode MS" panose="020B0604020202020204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0" i="0" u="none" strike="noStrike" kern="1200" cap="all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Roboto Regular "/>
                  <a:ea typeface="Arial Unicode MS" panose="020B0604020202020204" charset="-122"/>
                  <a:cs typeface="Arial Unicode MS" panose="020B0604020202020204" charset="-122"/>
                </a:rPr>
                <a:t>THANKS FOR YOUR LISTENING</a:t>
              </a:r>
              <a:r>
                <a:rPr kumimoji="0" lang="en-US" altLang="zh-CN" sz="1400" b="0" i="1" u="none" strike="noStrike" kern="1200" cap="all" spc="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Roboto Regular "/>
                  <a:ea typeface="Arial Unicode MS" panose="020B0604020202020204" charset="-122"/>
                  <a:cs typeface="Arial Unicode MS" panose="020B0604020202020204" charset="-122"/>
                </a:rPr>
                <a:t>!</a:t>
              </a:r>
              <a:endParaRPr kumimoji="0" lang="en-US" altLang="zh-CN" sz="1400" b="0" i="1" u="none" strike="noStrike" kern="1200" cap="all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Roboto Regular 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64" y="6272025"/>
            <a:ext cx="1526306" cy="400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1999" cy="687299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35515" y="0"/>
            <a:ext cx="4756483" cy="6872990"/>
          </a:xfrm>
          <a:prstGeom prst="rect">
            <a:avLst/>
          </a:prstGeom>
          <a:gradFill flip="none" rotWithShape="1">
            <a:gsLst>
              <a:gs pos="885">
                <a:schemeClr val="bg1"/>
              </a:gs>
              <a:gs pos="4400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标题 4"/>
          <p:cNvSpPr txBox="1"/>
          <p:nvPr/>
        </p:nvSpPr>
        <p:spPr>
          <a:xfrm>
            <a:off x="7838792" y="461217"/>
            <a:ext cx="2442688" cy="7877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dist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1" kern="1200" spc="6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0" name="组合 59"/>
          <p:cNvGrpSpPr/>
          <p:nvPr>
            <p:custDataLst>
              <p:tags r:id="rId2"/>
            </p:custDataLst>
          </p:nvPr>
        </p:nvGrpSpPr>
        <p:grpSpPr>
          <a:xfrm>
            <a:off x="7965886" y="2033385"/>
            <a:ext cx="3688501" cy="3922534"/>
            <a:chOff x="4317872" y="2015570"/>
            <a:chExt cx="3688501" cy="3922534"/>
          </a:xfrm>
        </p:grpSpPr>
        <p:sp>
          <p:nvSpPr>
            <p:cNvPr id="24" name="文本占位符 5"/>
            <p:cNvSpPr txBox="1"/>
            <p:nvPr>
              <p:custDataLst>
                <p:tags r:id="rId3"/>
              </p:custDataLst>
            </p:nvPr>
          </p:nvSpPr>
          <p:spPr>
            <a:xfrm>
              <a:off x="5438295" y="2015570"/>
              <a:ext cx="2550783" cy="6445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等线" panose="02010600030101010101" charset="-122"/>
                  <a:ea typeface="等线" panose="02010600030101010101" charset="-122"/>
                </a:rPr>
                <a:t>选题想法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文本占位符 6"/>
            <p:cNvSpPr txBox="1"/>
            <p:nvPr>
              <p:custDataLst>
                <p:tags r:id="rId4"/>
              </p:custDataLst>
            </p:nvPr>
          </p:nvSpPr>
          <p:spPr>
            <a:xfrm>
              <a:off x="4317872" y="2028582"/>
              <a:ext cx="909223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800" kern="1200" dirty="0">
                  <a:ln w="9525">
                    <a:solidFill>
                      <a:schemeClr val="accent1">
                        <a:alpha val="82000"/>
                      </a:schemeClr>
                    </a:solidFill>
                  </a:ln>
                  <a:solidFill>
                    <a:srgbClr val="0C98FA"/>
                  </a:solidFill>
                  <a:effectLst>
                    <a:innerShdw blurRad="63500" dist="25400" dir="13500000">
                      <a:schemeClr val="accent1">
                        <a:alpha val="30000"/>
                      </a:schemeClr>
                    </a:innerShdw>
                  </a:effectLst>
                  <a:latin typeface="+mj-ea"/>
                  <a:ea typeface="+mj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01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6" name="文本占位符 7"/>
            <p:cNvSpPr txBox="1"/>
            <p:nvPr>
              <p:custDataLst>
                <p:tags r:id="rId5"/>
              </p:custDataLst>
            </p:nvPr>
          </p:nvSpPr>
          <p:spPr>
            <a:xfrm>
              <a:off x="5412122" y="4175793"/>
              <a:ext cx="2550783" cy="6445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研究进展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文本占位符 8"/>
            <p:cNvSpPr txBox="1"/>
            <p:nvPr>
              <p:custDataLst>
                <p:tags r:id="rId6"/>
              </p:custDataLst>
            </p:nvPr>
          </p:nvSpPr>
          <p:spPr>
            <a:xfrm>
              <a:off x="4317872" y="4196557"/>
              <a:ext cx="909223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800" kern="1200" dirty="0">
                  <a:ln w="9525">
                    <a:solidFill>
                      <a:schemeClr val="accent1">
                        <a:alpha val="82000"/>
                      </a:schemeClr>
                    </a:solidFill>
                  </a:ln>
                  <a:solidFill>
                    <a:srgbClr val="0C98FA"/>
                  </a:solidFill>
                  <a:effectLst>
                    <a:innerShdw blurRad="63500" dist="25400" dir="13500000">
                      <a:schemeClr val="accent1">
                        <a:alpha val="30000"/>
                      </a:schemeClr>
                    </a:innerShdw>
                  </a:effectLst>
                  <a:latin typeface="+mj-ea"/>
                  <a:ea typeface="+mj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03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8" name="文本占位符 9"/>
            <p:cNvSpPr txBox="1"/>
            <p:nvPr>
              <p:custDataLst>
                <p:tags r:id="rId7"/>
              </p:custDataLst>
            </p:nvPr>
          </p:nvSpPr>
          <p:spPr>
            <a:xfrm>
              <a:off x="5438295" y="5293603"/>
              <a:ext cx="2568078" cy="6445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36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noProof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sym typeface="+mn-ea"/>
                </a:rPr>
                <a:t>未来展望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文本占位符 10"/>
            <p:cNvSpPr txBox="1"/>
            <p:nvPr>
              <p:custDataLst>
                <p:tags r:id="rId8"/>
              </p:custDataLst>
            </p:nvPr>
          </p:nvSpPr>
          <p:spPr>
            <a:xfrm>
              <a:off x="4317872" y="5329339"/>
              <a:ext cx="909223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800" kern="1200" dirty="0">
                  <a:ln w="9525">
                    <a:solidFill>
                      <a:schemeClr val="accent1">
                        <a:alpha val="82000"/>
                      </a:schemeClr>
                    </a:solidFill>
                  </a:ln>
                  <a:solidFill>
                    <a:srgbClr val="0C98FA"/>
                  </a:solidFill>
                  <a:effectLst>
                    <a:innerShdw blurRad="63500" dist="25400" dir="13500000">
                      <a:schemeClr val="accent1">
                        <a:alpha val="30000"/>
                      </a:schemeClr>
                    </a:innerShdw>
                  </a:effectLst>
                  <a:latin typeface="+mj-ea"/>
                  <a:ea typeface="+mj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04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0" name="文本占位符 11"/>
            <p:cNvSpPr txBox="1"/>
            <p:nvPr>
              <p:custDataLst>
                <p:tags r:id="rId9"/>
              </p:custDataLst>
            </p:nvPr>
          </p:nvSpPr>
          <p:spPr>
            <a:xfrm>
              <a:off x="5438296" y="3112570"/>
              <a:ext cx="2550783" cy="6445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研究思路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文本占位符 12"/>
            <p:cNvSpPr txBox="1"/>
            <p:nvPr>
              <p:custDataLst>
                <p:tags r:id="rId10"/>
              </p:custDataLst>
            </p:nvPr>
          </p:nvSpPr>
          <p:spPr>
            <a:xfrm>
              <a:off x="4317872" y="3112570"/>
              <a:ext cx="909223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800" kern="1200" dirty="0">
                  <a:ln w="9525">
                    <a:solidFill>
                      <a:schemeClr val="accent1">
                        <a:alpha val="82000"/>
                      </a:schemeClr>
                    </a:solidFill>
                  </a:ln>
                  <a:solidFill>
                    <a:srgbClr val="0C98FA"/>
                  </a:solidFill>
                  <a:effectLst>
                    <a:innerShdw blurRad="63500" dist="25400" dir="13500000">
                      <a:schemeClr val="accent1">
                        <a:alpha val="30000"/>
                      </a:schemeClr>
                    </a:innerShdw>
                  </a:effectLst>
                  <a:latin typeface="+mj-ea"/>
                  <a:ea typeface="+mj-ea"/>
                  <a:cs typeface="+mn-ea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02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54" name="文本占位符 13"/>
          <p:cNvSpPr txBox="1"/>
          <p:nvPr/>
        </p:nvSpPr>
        <p:spPr>
          <a:xfrm>
            <a:off x="10314940" y="1450975"/>
            <a:ext cx="1853565" cy="262890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 smtClean="0">
                <a:ln>
                  <a:noFill/>
                </a:ln>
                <a:solidFill>
                  <a:schemeClr val="bg1">
                    <a:lumMod val="85000"/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small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5000"/>
                  </a:prstClr>
                </a:solidFill>
                <a:effectLst/>
                <a:uLnTx/>
                <a:uFillTx/>
                <a:latin typeface="Roboto Regular"/>
                <a:ea typeface="等线" panose="02010600030101010101" charset="-122"/>
                <a:cs typeface="+mn-cs"/>
              </a:rPr>
              <a:t>CONTENTS</a:t>
            </a:r>
            <a:endParaRPr kumimoji="0" lang="en-US" altLang="zh-CN" sz="2400" b="0" i="0" u="none" strike="noStrike" kern="1200" cap="small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75000"/>
                </a:prstClr>
              </a:solidFill>
              <a:effectLst/>
              <a:uLnTx/>
              <a:uFillTx/>
              <a:latin typeface="Roboto Regular"/>
              <a:ea typeface="等线" panose="02010600030101010101" charset="-122"/>
              <a:cs typeface="+mn-c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10220073" y="944523"/>
            <a:ext cx="237886" cy="742836"/>
          </a:xfrm>
          <a:prstGeom prst="line">
            <a:avLst/>
          </a:prstGeom>
          <a:ln w="28575"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" y="6263819"/>
            <a:ext cx="1526306" cy="400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0"/>
            <a:ext cx="12191999" cy="3911141"/>
          </a:xfrm>
          <a:prstGeom prst="rect">
            <a:avLst/>
          </a:prstGeom>
        </p:spPr>
      </p:pic>
      <p:sp>
        <p:nvSpPr>
          <p:cNvPr id="6" name="文本占位符 12"/>
          <p:cNvSpPr txBox="1"/>
          <p:nvPr/>
        </p:nvSpPr>
        <p:spPr>
          <a:xfrm>
            <a:off x="1365587" y="4211122"/>
            <a:ext cx="2282014" cy="264687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6600" b="1" kern="1200" spc="0" baseline="0" dirty="0">
                <a:ln w="19050">
                  <a:gradFill>
                    <a:gsLst>
                      <a:gs pos="23000">
                        <a:schemeClr val="bg1"/>
                      </a:gs>
                      <a:gs pos="56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600" b="1" i="0" u="none" strike="noStrike" kern="1200" cap="none" spc="0" normalizeH="0" baseline="0" noProof="0" dirty="0">
                <a:ln w="19050">
                  <a:gradFill>
                    <a:gsLst>
                      <a:gs pos="23000">
                        <a:prstClr val="white"/>
                      </a:gs>
                      <a:gs pos="56000">
                        <a:prstClr val="white">
                          <a:alpha val="0"/>
                        </a:prst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srgbClr val="9901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kumimoji="0" lang="en-US" altLang="zh-CN" sz="16600" b="1" i="0" u="none" strike="noStrike" kern="1200" cap="none" spc="0" normalizeH="0" baseline="0" noProof="0" dirty="0">
              <a:ln w="19050">
                <a:gradFill>
                  <a:gsLst>
                    <a:gs pos="23000">
                      <a:prstClr val="white"/>
                    </a:gs>
                    <a:gs pos="56000">
                      <a:prstClr val="white">
                        <a:alpha val="0"/>
                      </a:prst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srgbClr val="9901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4102768" y="4746170"/>
            <a:ext cx="8001000" cy="920750"/>
          </a:xfrm>
          <a:prstGeom prst="rect">
            <a:avLst/>
          </a:prstGeom>
          <a:noFill/>
        </p:spPr>
        <p:txBody>
          <a:bodyPr vert="horz" wrap="square" lIns="91413" tIns="45706" rIns="91413" bIns="45706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dirty="0" smtClean="0">
                <a:solidFill>
                  <a:srgbClr val="0C98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选题想法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：巧用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赋能经济学问题研究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223084" y="5722160"/>
            <a:ext cx="7603958" cy="0"/>
          </a:xfrm>
          <a:prstGeom prst="line">
            <a:avLst/>
          </a:prstGeom>
          <a:ln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2474236" cy="632522"/>
            <a:chOff x="513139" y="331796"/>
            <a:chExt cx="2474236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选题想法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1645640" y="3256691"/>
            <a:ext cx="8801566" cy="1368425"/>
            <a:chOff x="1339492" y="1216903"/>
            <a:chExt cx="8801566" cy="1368425"/>
          </a:xfrm>
        </p:grpSpPr>
        <p:sp>
          <p:nvSpPr>
            <p:cNvPr id="13" name="圆角矩形 44"/>
            <p:cNvSpPr/>
            <p:nvPr>
              <p:custDataLst>
                <p:tags r:id="rId6"/>
              </p:custDataLst>
            </p:nvPr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流程图: 离页连接符 13"/>
            <p:cNvSpPr/>
            <p:nvPr>
              <p:custDataLst>
                <p:tags r:id="rId7"/>
              </p:custDataLst>
            </p:nvPr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9901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8"/>
              </p:custDataLst>
            </p:nvPr>
          </p:nvSpPr>
          <p:spPr>
            <a:xfrm>
              <a:off x="2159124" y="1520468"/>
              <a:ext cx="1468051" cy="756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3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时代热点</a:t>
              </a:r>
              <a:endParaRPr kumimoji="0" lang="zh-CN" altLang="en-US" sz="2000" b="1" i="0" u="none" strike="noStrike" kern="0" cap="none" spc="3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>
            <a:xfrm>
              <a:off x="3627397" y="1243573"/>
              <a:ext cx="6489700" cy="134175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1600" dirty="0"/>
                <a:t>在线广告竞价已成为数字营销的重要组成部分，尤其是在</a:t>
              </a:r>
              <a:r>
                <a:rPr lang="en-US" altLang="zh-CN" sz="1600" dirty="0"/>
                <a:t>Google</a:t>
              </a:r>
              <a:r>
                <a:rPr lang="zh-CN" altLang="en-US" sz="1600" dirty="0"/>
                <a:t>和百度等平台上，广告拍卖系统在推动互联网经济和广告技术方面起着关键作用。根据统计数据，</a:t>
              </a:r>
              <a:r>
                <a:rPr lang="en-US" altLang="zh-CN" sz="1600" dirty="0"/>
                <a:t>2023</a:t>
              </a:r>
              <a:r>
                <a:rPr lang="zh-CN" altLang="en-US" sz="1600" dirty="0"/>
                <a:t>年全球在线广告市场规模达到了</a:t>
              </a:r>
              <a:r>
                <a:rPr lang="en-US" altLang="zh-CN" sz="1600" dirty="0"/>
                <a:t>6268</a:t>
              </a:r>
              <a:r>
                <a:rPr lang="zh-CN" altLang="en-US" sz="1600" dirty="0"/>
                <a:t>亿美元。</a:t>
              </a:r>
              <a:r>
                <a:rPr lang="zh-CN" altLang="en-US" sz="1600" dirty="0"/>
                <a:t>研究在线拍卖中的智能体出价策略具有很大的现实价值，能够提升广告投放效率和市场竞争力。</a:t>
              </a:r>
              <a:endParaRPr lang="zh-CN" altLang="en-US" sz="1600" b="0" dirty="0"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1394458" y="1700848"/>
              <a:ext cx="6564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1645255" y="4848685"/>
            <a:ext cx="8801566" cy="1368000"/>
            <a:chOff x="2050942" y="3052737"/>
            <a:chExt cx="8801566" cy="1368000"/>
          </a:xfrm>
        </p:grpSpPr>
        <p:sp>
          <p:nvSpPr>
            <p:cNvPr id="19" name="圆角矩形 50"/>
            <p:cNvSpPr/>
            <p:nvPr>
              <p:custDataLst>
                <p:tags r:id="rId12"/>
              </p:custDataLst>
            </p:nvPr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流程图: 离页连接符 19"/>
            <p:cNvSpPr/>
            <p:nvPr>
              <p:custDataLst>
                <p:tags r:id="rId13"/>
              </p:custDataLst>
            </p:nvPr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9901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4"/>
              </p:custDataLst>
            </p:nvPr>
          </p:nvSpPr>
          <p:spPr>
            <a:xfrm>
              <a:off x="2870575" y="3356301"/>
              <a:ext cx="1466464" cy="756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300" normalizeH="0" baseline="0" noProof="0" dirty="0">
                  <a:ln>
                    <a:noFill/>
                  </a:ln>
                  <a:solidFill>
                    <a:srgbClr val="9901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理论支撑</a:t>
              </a:r>
              <a:endParaRPr kumimoji="0" lang="zh-CN" altLang="en-US" sz="2000" b="1" i="0" u="none" strike="noStrike" kern="0" cap="none" spc="30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5"/>
              </p:custDataLst>
            </p:nvPr>
          </p:nvSpPr>
          <p:spPr>
            <a:xfrm>
              <a:off x="4188388" y="3074112"/>
              <a:ext cx="6489558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/>
                <a:t>在线拍卖涉及多智能体博弈和强化学习理论。多智能体博弈为智能体之间的竞价策略提供了理论框架，而强化学习则为智能体提供了自我优化和决策的能力。结合这两者，可以有效解决在线拍卖中的复杂决策问题。</a:t>
              </a:r>
              <a:endParaRPr lang="zh-CN" altLang="en-US" sz="1600" dirty="0"/>
            </a:p>
          </p:txBody>
        </p:sp>
        <p:sp>
          <p:nvSpPr>
            <p:cNvPr id="23" name="文本框 22"/>
            <p:cNvSpPr txBox="1"/>
            <p:nvPr>
              <p:custDataLst>
                <p:tags r:id="rId16"/>
              </p:custDataLst>
            </p:nvPr>
          </p:nvSpPr>
          <p:spPr>
            <a:xfrm>
              <a:off x="2105908" y="3559148"/>
              <a:ext cx="6564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rcRect l="9979" r="3067"/>
          <a:stretch>
            <a:fillRect/>
          </a:stretch>
        </p:blipFill>
        <p:spPr>
          <a:xfrm>
            <a:off x="35560" y="866775"/>
            <a:ext cx="12156440" cy="241744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0" y="1308735"/>
            <a:ext cx="2254885" cy="280479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85925" y="1167130"/>
            <a:ext cx="6273800" cy="30226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40610" y="190546"/>
            <a:ext cx="2837180" cy="632460"/>
            <a:chOff x="513139" y="331796"/>
            <a:chExt cx="2837180" cy="632460"/>
          </a:xfrm>
        </p:grpSpPr>
        <p:sp>
          <p:nvSpPr>
            <p:cNvPr id="28" name="文本框 27"/>
            <p:cNvSpPr txBox="1"/>
            <p:nvPr/>
          </p:nvSpPr>
          <p:spPr>
            <a:xfrm>
              <a:off x="1178619" y="380691"/>
              <a:ext cx="21717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选题想法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pic>
        <p:nvPicPr>
          <p:cNvPr id="8" name="图片 7" descr="截屏2025-07-07 18.52.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865" y="4223385"/>
            <a:ext cx="6191885" cy="185674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201660" y="4280535"/>
            <a:ext cx="1822450" cy="1600200"/>
          </a:xfrm>
          <a:prstGeom prst="roundRect">
            <a:avLst/>
          </a:prstGeom>
          <a:gradFill>
            <a:gsLst>
              <a:gs pos="0">
                <a:srgbClr val="BDD4F6"/>
              </a:gs>
              <a:gs pos="100000">
                <a:srgbClr val="4D8DE5"/>
              </a:gs>
            </a:gsLst>
            <a:lin ang="5400000" scaled="1"/>
          </a:gradFill>
          <a:ln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AUTO-BIDDING</a:t>
            </a:r>
            <a:endParaRPr lang="en-US" altLang="zh-CN" sz="1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3" r="1323"/>
          <a:stretch>
            <a:fillRect/>
          </a:stretch>
        </p:blipFill>
        <p:spPr>
          <a:xfrm>
            <a:off x="0" y="0"/>
            <a:ext cx="12191999" cy="3911141"/>
          </a:xfrm>
          <a:prstGeom prst="rect">
            <a:avLst/>
          </a:prstGeom>
        </p:spPr>
      </p:pic>
      <p:sp>
        <p:nvSpPr>
          <p:cNvPr id="6" name="文本占位符 12"/>
          <p:cNvSpPr txBox="1"/>
          <p:nvPr/>
        </p:nvSpPr>
        <p:spPr>
          <a:xfrm>
            <a:off x="1365587" y="4211122"/>
            <a:ext cx="2282014" cy="264687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6600" b="1" kern="1200" spc="0" baseline="0" dirty="0">
                <a:ln w="19050">
                  <a:gradFill>
                    <a:gsLst>
                      <a:gs pos="23000">
                        <a:schemeClr val="bg1"/>
                      </a:gs>
                      <a:gs pos="56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600" b="1" i="0" u="none" strike="noStrike" kern="1200" cap="none" spc="0" normalizeH="0" baseline="0" noProof="0" dirty="0">
                <a:ln w="19050">
                  <a:gradFill>
                    <a:gsLst>
                      <a:gs pos="23000">
                        <a:prstClr val="white"/>
                      </a:gs>
                      <a:gs pos="56000">
                        <a:prstClr val="white">
                          <a:alpha val="0"/>
                        </a:prst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srgbClr val="9901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kumimoji="0" lang="en-US" altLang="zh-CN" sz="16600" b="1" i="0" u="none" strike="noStrike" kern="1200" cap="none" spc="0" normalizeH="0" baseline="0" noProof="0" dirty="0">
              <a:ln w="19050">
                <a:gradFill>
                  <a:gsLst>
                    <a:gs pos="23000">
                      <a:prstClr val="white"/>
                    </a:gs>
                    <a:gs pos="56000">
                      <a:prstClr val="white">
                        <a:alpha val="0"/>
                      </a:prst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srgbClr val="9901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3792511"/>
            <a:ext cx="12191999" cy="167663"/>
          </a:xfrm>
          <a:prstGeom prst="rect">
            <a:avLst/>
          </a:prstGeom>
          <a:solidFill>
            <a:srgbClr val="990100"/>
          </a:solidFill>
          <a:ln>
            <a:solidFill>
              <a:srgbClr val="99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4293852" y="4746170"/>
            <a:ext cx="7051927" cy="923301"/>
          </a:xfrm>
          <a:prstGeom prst="rect">
            <a:avLst/>
          </a:prstGeom>
          <a:noFill/>
        </p:spPr>
        <p:txBody>
          <a:bodyPr vert="horz" wrap="square" lIns="91413" tIns="45706" rIns="91413" bIns="45706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dirty="0" smtClean="0">
                <a:solidFill>
                  <a:srgbClr val="0C98F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研究思路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：强化学习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901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多智能体博弈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901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67069" y="5722160"/>
            <a:ext cx="6577920" cy="0"/>
          </a:xfrm>
          <a:prstGeom prst="line">
            <a:avLst/>
          </a:prstGeom>
          <a:ln>
            <a:solidFill>
              <a:srgbClr val="99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4304941" cy="632522"/>
            <a:chOff x="513139" y="331796"/>
            <a:chExt cx="430494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363918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问题定义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16430" y="2377449"/>
            <a:ext cx="8748871" cy="981393"/>
            <a:chOff x="1898189" y="2451347"/>
            <a:chExt cx="7463076" cy="1052209"/>
          </a:xfrm>
        </p:grpSpPr>
        <p:sp>
          <p:nvSpPr>
            <p:cNvPr id="13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文本框 31"/>
            <p:cNvSpPr txBox="1"/>
            <p:nvPr/>
          </p:nvSpPr>
          <p:spPr>
            <a:xfrm>
              <a:off x="2028002" y="2561954"/>
              <a:ext cx="6177737" cy="7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背景：在线广告平台采用广义第二价格（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GSP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）机制，广告主要在价值与成本不确定的情况下提交出价。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43658" y="3686333"/>
            <a:ext cx="8748871" cy="981393"/>
            <a:chOff x="2525417" y="3853299"/>
            <a:chExt cx="7463076" cy="1052209"/>
          </a:xfrm>
        </p:grpSpPr>
        <p:sp>
          <p:nvSpPr>
            <p:cNvPr id="1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32"/>
            <p:cNvSpPr txBox="1"/>
            <p:nvPr/>
          </p:nvSpPr>
          <p:spPr>
            <a:xfrm>
              <a:off x="2682460" y="3976855"/>
              <a:ext cx="6152520" cy="757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核心问题：在同一拍卖环境中，不同出价策略（基线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vs.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自适应）如何影响长期投资回报？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3499" y="4997385"/>
            <a:ext cx="8748871" cy="1457960"/>
            <a:chOff x="3115259" y="5248106"/>
            <a:chExt cx="7463076" cy="1563163"/>
          </a:xfrm>
        </p:grpSpPr>
        <p:sp>
          <p:nvSpPr>
            <p:cNvPr id="19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99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33"/>
            <p:cNvSpPr txBox="1"/>
            <p:nvPr/>
          </p:nvSpPr>
          <p:spPr>
            <a:xfrm>
              <a:off x="3206802" y="5289636"/>
              <a:ext cx="7243291" cy="15216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研究目标：搭建一个可参数化的竞价仿真环境；比较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老实人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”“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保守派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”“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激进派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三类确定性策略与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自适应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”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学习策略在单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多智能体场景（𝑘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=0,1,2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）下的绩效差异；分析自适应智能体的学习曲线与博弈演化特征，为实际广告竞价策略设计提供参考。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4572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基本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" name="任意多边形 30"/>
          <p:cNvSpPr/>
          <p:nvPr/>
        </p:nvSpPr>
        <p:spPr>
          <a:xfrm>
            <a:off x="8638835" y="2929579"/>
            <a:ext cx="1029895" cy="754715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rgbClr val="990100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028" tIns="45720" rIns="224028" bIns="241859" numCol="1" spcCol="953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任意多边形 31"/>
          <p:cNvSpPr/>
          <p:nvPr/>
        </p:nvSpPr>
        <p:spPr>
          <a:xfrm>
            <a:off x="9203541" y="4242105"/>
            <a:ext cx="1029895" cy="754715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rgbClr val="990100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028" tIns="45720" rIns="224028" bIns="241859" numCol="1" spcCol="953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4277001" cy="632522"/>
            <a:chOff x="513139" y="331796"/>
            <a:chExt cx="427700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361124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基本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框架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lang="zh-CN" altLang="en-US" sz="1600" b="1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基本框架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0960" y="2240915"/>
            <a:ext cx="9391650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40610" y="190546"/>
            <a:ext cx="4277001" cy="632522"/>
            <a:chOff x="513139" y="331796"/>
            <a:chExt cx="4277001" cy="632522"/>
          </a:xfrm>
        </p:grpSpPr>
        <p:sp>
          <p:nvSpPr>
            <p:cNvPr id="28" name="文本框 27"/>
            <p:cNvSpPr txBox="1"/>
            <p:nvPr/>
          </p:nvSpPr>
          <p:spPr>
            <a:xfrm>
              <a:off x="1178895" y="380753"/>
              <a:ext cx="361124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研究思路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-</a:t>
              </a:r>
              <a:r>
                <a:rPr lang="zh-CN" altLang="en-US" sz="3200" b="1" kern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基本框架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13139" y="331796"/>
              <a:ext cx="604048" cy="604048"/>
              <a:chOff x="514213" y="245544"/>
              <a:chExt cx="604048" cy="60404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14213" y="245544"/>
                <a:ext cx="451648" cy="451648"/>
              </a:xfrm>
              <a:prstGeom prst="rect">
                <a:avLst/>
              </a:prstGeom>
              <a:solidFill>
                <a:srgbClr val="990100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66613" y="397944"/>
                <a:ext cx="451648" cy="451648"/>
              </a:xfrm>
              <a:prstGeom prst="rect">
                <a:avLst/>
              </a:prstGeom>
              <a:solidFill>
                <a:srgbClr val="9901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8881239" y="118113"/>
            <a:ext cx="2870151" cy="827554"/>
            <a:chOff x="277798" y="122111"/>
            <a:chExt cx="5205106" cy="1500796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7798" y="122111"/>
              <a:ext cx="1494512" cy="150079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51632" y="319184"/>
              <a:ext cx="3416113" cy="755684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49632" y="1018732"/>
              <a:ext cx="3633272" cy="460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RENMIN UNIVERSITY OF CHINA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0" y="6363615"/>
            <a:ext cx="1526306" cy="400848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062652" y="1327952"/>
            <a:ext cx="10053464" cy="739725"/>
            <a:chOff x="790009" y="1062617"/>
            <a:chExt cx="7540098" cy="554793"/>
          </a:xfrm>
        </p:grpSpPr>
        <p:grpSp>
          <p:nvGrpSpPr>
            <p:cNvPr id="22" name="组合 2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30" name="任意多边形 1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任意多边形 16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任意多边形 17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marL="0" marR="0" lvl="0" indent="0" algn="ctr" defTabSz="13335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3" name="任意多边形 1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 19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 2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marL="0" marR="0" lvl="0" indent="0" algn="ctr" defTabSz="533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任意多边形 2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9901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marL="0" marR="0" lvl="0" indent="0" algn="ctr" defTabSz="128905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66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文本框 20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15756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01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问题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定义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文本框 2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743932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02 </a:t>
                  </a:r>
                  <a:r>
                    <a:rPr lang="zh-CN" altLang="en-US" sz="1600" b="1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基本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框架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文本框 22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4885819" y="1532932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03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实验设计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文本框 23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009423" y="1545350"/>
                  <a:ext cx="1514251" cy="416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04 </a:t>
                  </a: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算法实现</a:t>
                  </a:r>
                  <a:endPara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5" name="任意多边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marL="0" marR="0" lvl="0" indent="0" algn="ctr" defTabSz="533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任意多边形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9901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marL="0" marR="0" lvl="0" indent="0" algn="ctr" defTabSz="128905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7194419" y="1203871"/>
              <a:ext cx="1135688" cy="25288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结果分析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4425" y="2137410"/>
            <a:ext cx="7120890" cy="465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10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00.xml><?xml version="1.0" encoding="utf-8"?>
<p:tagLst xmlns:p="http://schemas.openxmlformats.org/presentationml/2006/main">
  <p:tag name="resource_record_key" val="{&quot;10&quot;:[3637549,3505376],&quot;13&quot;:[4364942,4364924,4364957,20025430,4635273,4663482]}"/>
</p:tagLst>
</file>

<file path=ppt/tags/tag11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2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3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4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5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6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7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8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19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2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20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21.xml><?xml version="1.0" encoding="utf-8"?>
<p:tagLst xmlns:p="http://schemas.openxmlformats.org/presentationml/2006/main">
  <p:tag name="KSO_WM_DIAGRAM_VIRTUALLY_FRAME" val="{&quot;height&quot;:238.27039370078742,&quot;left&quot;:125.24763779527561,&quot;top&quot;:256.1323622047244,&quot;width&quot;:749.0866929133857}"/>
</p:tagLst>
</file>

<file path=ppt/tags/tag2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2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3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3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4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4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5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5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6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6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7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7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8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7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8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89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.xml><?xml version="1.0" encoding="utf-8"?>
<p:tagLst xmlns:p="http://schemas.openxmlformats.org/presentationml/2006/main">
  <p:tag name="KSO_WM_DIAGRAM_VIRTUALLY_FRAME" val="{&quot;height&quot;:375.140157480315,&quot;left&quot;:627.2351181102362,&quot;top&quot;:139.70905511811023,&quot;width&quot;:290.43314960629925}"/>
</p:tagLst>
</file>

<file path=ppt/tags/tag90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1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2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3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4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5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6.xml><?xml version="1.0" encoding="utf-8"?>
<p:tagLst xmlns:p="http://schemas.openxmlformats.org/presentationml/2006/main">
  <p:tag name="KSO_WM_DIAGRAM_VIRTUALLY_FRAME" val="{&quot;height&quot;:58.246062992125985,&quot;left&quot;:83.67338582677165,&quot;top&quot;:104.5631496062992,&quot;width&quot;:791.6113385826771}"/>
</p:tagLst>
</file>

<file path=ppt/tags/tag97.xml><?xml version="1.0" encoding="utf-8"?>
<p:tagLst xmlns:p="http://schemas.openxmlformats.org/presentationml/2006/main">
  <p:tag name="KSO_WM_DIAGRAM_VIRTUALLY_FRAME" val="{&quot;height&quot;:389.89582677165356,&quot;left&quot;:93.95,&quot;top&quot;:94.1,&quot;width&quot;:733.6546456692913}"/>
</p:tagLst>
</file>

<file path=ppt/tags/tag98.xml><?xml version="1.0" encoding="utf-8"?>
<p:tagLst xmlns:p="http://schemas.openxmlformats.org/presentationml/2006/main">
  <p:tag name="KSO_WM_DIAGRAM_VIRTUALLY_FRAME" val="{&quot;height&quot;:389.89582677165356,&quot;left&quot;:93.95,&quot;top&quot;:94.1,&quot;width&quot;:733.6546456692913}"/>
</p:tagLst>
</file>

<file path=ppt/tags/tag99.xml><?xml version="1.0" encoding="utf-8"?>
<p:tagLst xmlns:p="http://schemas.openxmlformats.org/presentationml/2006/main">
  <p:tag name="KSO_WM_DIAGRAM_VIRTUALLY_FRAME" val="{&quot;height&quot;:389.89582677165356,&quot;left&quot;:93.95,&quot;top&quot;:94.1,&quot;width&quot;:733.6546456692913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2061</Words>
  <Application>WPS 演示</Application>
  <PresentationFormat>宽屏</PresentationFormat>
  <Paragraphs>234</Paragraphs>
  <Slides>19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等线</vt:lpstr>
      <vt:lpstr>Roboto Regular</vt:lpstr>
      <vt:lpstr>Segoe Print</vt:lpstr>
      <vt:lpstr>Consolas</vt:lpstr>
      <vt:lpstr>Times New Roman</vt:lpstr>
      <vt:lpstr>Arial</vt:lpstr>
      <vt:lpstr>Arial Unicode MS</vt:lpstr>
      <vt:lpstr>Roboto Regular </vt:lpstr>
      <vt:lpstr>Arial Unicode MS</vt:lpstr>
      <vt:lpstr>等线 Light</vt:lpstr>
      <vt:lpstr>BatangChe</vt:lpstr>
      <vt:lpstr>1_Office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微信用户</cp:lastModifiedBy>
  <cp:revision>118</cp:revision>
  <dcterms:created xsi:type="dcterms:W3CDTF">2025-07-07T11:17:00Z</dcterms:created>
  <dcterms:modified xsi:type="dcterms:W3CDTF">2025-07-09T03:50:49Z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263FE442BE9A494DA6C632CF0BFB91E0_12</vt:lpwstr>
  </property>
  <property fmtid="{D5CDD505-2E9C-101B-9397-08002B2CF9AE}" pid="3" name="KSOProductBuildVer">
    <vt:lpwstr>2052-12.1.0.21915</vt:lpwstr>
  </property>
</Properties>
</file>